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81" r:id="rId15"/>
    <p:sldId id="280" r:id="rId16"/>
    <p:sldId id="282" r:id="rId17"/>
    <p:sldId id="298" r:id="rId18"/>
    <p:sldId id="283" r:id="rId19"/>
    <p:sldId id="284" r:id="rId20"/>
    <p:sldId id="285" r:id="rId21"/>
    <p:sldId id="286" r:id="rId22"/>
    <p:sldId id="269" r:id="rId23"/>
    <p:sldId id="287" r:id="rId24"/>
    <p:sldId id="288" r:id="rId25"/>
    <p:sldId id="290" r:id="rId26"/>
    <p:sldId id="296" r:id="rId27"/>
    <p:sldId id="297" r:id="rId28"/>
    <p:sldId id="291" r:id="rId29"/>
    <p:sldId id="292" r:id="rId30"/>
    <p:sldId id="294" r:id="rId31"/>
    <p:sldId id="293" r:id="rId32"/>
    <p:sldId id="295" r:id="rId33"/>
    <p:sldId id="267" r:id="rId34"/>
    <p:sldId id="268" r:id="rId35"/>
    <p:sldId id="300" r:id="rId3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118C15-7C33-4172-8706-8707EAA76958}" type="datetimeFigureOut">
              <a:rPr lang="fa-IR" smtClean="0"/>
              <a:t>05/17/1442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4732AD-B13B-4B39-AC24-FE522DF35B4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18C15-7C33-4172-8706-8707EAA76958}" type="datetimeFigureOut">
              <a:rPr lang="fa-IR" smtClean="0"/>
              <a:t>05/17/1442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732AD-B13B-4B39-AC24-FE522DF35B4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18C15-7C33-4172-8706-8707EAA76958}" type="datetimeFigureOut">
              <a:rPr lang="fa-IR" smtClean="0"/>
              <a:t>05/17/1442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732AD-B13B-4B39-AC24-FE522DF35B4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18C15-7C33-4172-8706-8707EAA76958}" type="datetimeFigureOut">
              <a:rPr lang="fa-IR" smtClean="0"/>
              <a:t>05/17/1442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732AD-B13B-4B39-AC24-FE522DF35B41}" type="slidenum">
              <a:rPr lang="fa-IR" smtClean="0"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18C15-7C33-4172-8706-8707EAA76958}" type="datetimeFigureOut">
              <a:rPr lang="fa-IR" smtClean="0"/>
              <a:t>05/17/1442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732AD-B13B-4B39-AC24-FE522DF35B41}" type="slidenum">
              <a:rPr lang="fa-IR" smtClean="0"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18C15-7C33-4172-8706-8707EAA76958}" type="datetimeFigureOut">
              <a:rPr lang="fa-IR" smtClean="0"/>
              <a:t>05/17/1442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732AD-B13B-4B39-AC24-FE522DF35B41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18C15-7C33-4172-8706-8707EAA76958}" type="datetimeFigureOut">
              <a:rPr lang="fa-IR" smtClean="0"/>
              <a:t>05/17/1442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732AD-B13B-4B39-AC24-FE522DF35B41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18C15-7C33-4172-8706-8707EAA76958}" type="datetimeFigureOut">
              <a:rPr lang="fa-IR" smtClean="0"/>
              <a:t>05/17/1442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732AD-B13B-4B39-AC24-FE522DF35B41}" type="slidenum">
              <a:rPr lang="fa-IR" smtClean="0"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18C15-7C33-4172-8706-8707EAA76958}" type="datetimeFigureOut">
              <a:rPr lang="fa-IR" smtClean="0"/>
              <a:t>05/17/1442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732AD-B13B-4B39-AC24-FE522DF35B4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2118C15-7C33-4172-8706-8707EAA76958}" type="datetimeFigureOut">
              <a:rPr lang="fa-IR" smtClean="0"/>
              <a:t>05/17/1442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732AD-B13B-4B39-AC24-FE522DF35B41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118C15-7C33-4172-8706-8707EAA76958}" type="datetimeFigureOut">
              <a:rPr lang="fa-IR" smtClean="0"/>
              <a:t>05/17/1442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4732AD-B13B-4B39-AC24-FE522DF35B41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118C15-7C33-4172-8706-8707EAA76958}" type="datetimeFigureOut">
              <a:rPr lang="fa-IR" smtClean="0"/>
              <a:t>05/17/1442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4732AD-B13B-4B39-AC24-FE522DF35B41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44779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Abnormality of Hair Shaft</a:t>
            </a:r>
            <a:endParaRPr lang="fa-I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Dr. Mehdi </a:t>
            </a:r>
            <a:r>
              <a:rPr lang="en-US" dirty="0" err="1" smtClean="0"/>
              <a:t>Amirnia</a:t>
            </a:r>
            <a:endParaRPr lang="fa-IR" dirty="0" smtClean="0"/>
          </a:p>
          <a:p>
            <a:pPr algn="ctr"/>
            <a:endParaRPr lang="en-US" dirty="0"/>
          </a:p>
          <a:p>
            <a:pPr algn="ctr">
              <a:defRPr/>
            </a:pP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professor of Dermatology, </a:t>
            </a:r>
          </a:p>
          <a:p>
            <a:pPr algn="ctr">
              <a:defRPr/>
            </a:pP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Tabriz University of Medical Sciences, Iran</a:t>
            </a:r>
            <a:endParaRPr lang="fa-IR" sz="28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fa-IR" dirty="0" smtClean="0"/>
          </a:p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8988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grpSp>
        <p:nvGrpSpPr>
          <p:cNvPr id="6" name="Group 5"/>
          <p:cNvGrpSpPr/>
          <p:nvPr/>
        </p:nvGrpSpPr>
        <p:grpSpPr>
          <a:xfrm>
            <a:off x="-152400" y="1219200"/>
            <a:ext cx="8991600" cy="4833589"/>
            <a:chOff x="152400" y="1819812"/>
            <a:chExt cx="8001000" cy="36995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038"/>
            <a:stretch/>
          </p:blipFill>
          <p:spPr bwMode="auto">
            <a:xfrm>
              <a:off x="152400" y="1905000"/>
              <a:ext cx="4243387" cy="300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59"/>
            <a:stretch/>
          </p:blipFill>
          <p:spPr bwMode="auto">
            <a:xfrm>
              <a:off x="3810000" y="1819812"/>
              <a:ext cx="4343400" cy="369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93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Bamboo like nodes in fragile hair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Ichthyosis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circumflex (most common) or ichthyosis vulgaris or I. erythroderma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Accompany: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Trichorrhexis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invaginata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Trichorrhexis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Nodosa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Netherton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 Syndrome</a:t>
            </a:r>
            <a:r>
              <a:rPr lang="fa-IR" sz="40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/>
            </a:r>
            <a:br>
              <a:rPr lang="fa-IR" sz="40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</a:b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(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bamboo hair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7874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Primarily cutaneous change+ sparse and fragile hair</a:t>
            </a:r>
          </a:p>
          <a:p>
            <a:r>
              <a:rPr lang="en-US" dirty="0" smtClean="0"/>
              <a:t>Generalized scaling and erythema at birth</a:t>
            </a:r>
          </a:p>
          <a:p>
            <a:r>
              <a:rPr lang="en-US" dirty="0" smtClean="0"/>
              <a:t>AD +</a:t>
            </a:r>
          </a:p>
          <a:p>
            <a:r>
              <a:rPr lang="en-US" dirty="0" smtClean="0"/>
              <a:t>Hair: Short- dry- lusterless-brittle </a:t>
            </a:r>
          </a:p>
          <a:p>
            <a:r>
              <a:rPr lang="en-US" dirty="0" smtClean="0"/>
              <a:t>Node: extorted cuticle cell</a:t>
            </a:r>
          </a:p>
          <a:p>
            <a:r>
              <a:rPr lang="en-US" dirty="0" smtClean="0"/>
              <a:t>Sparse eyebrow and lashes (or absence)</a:t>
            </a:r>
          </a:p>
          <a:p>
            <a:r>
              <a:rPr lang="en-US" dirty="0" smtClean="0"/>
              <a:t>Na</a:t>
            </a:r>
            <a:r>
              <a:rPr lang="en-US" baseline="30000" dirty="0" smtClean="0"/>
              <a:t>+ </a:t>
            </a:r>
            <a:r>
              <a:rPr lang="en-US" dirty="0" smtClean="0">
                <a:sym typeface="Wingdings 3"/>
              </a:rPr>
              <a:t>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Treatment: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None-(response PUVA) </a:t>
            </a: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Clinical 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M.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4547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response of hair shaft to injury </a:t>
            </a:r>
          </a:p>
          <a:p>
            <a:r>
              <a:rPr lang="en-US" dirty="0" err="1" smtClean="0"/>
              <a:t>Coticular</a:t>
            </a:r>
            <a:r>
              <a:rPr lang="en-US" dirty="0" smtClean="0"/>
              <a:t> cells </a:t>
            </a:r>
            <a:r>
              <a:rPr lang="en-US" dirty="0" smtClean="0">
                <a:sym typeface="Wingdings 3"/>
              </a:rPr>
              <a:t> disrupted</a:t>
            </a:r>
          </a:p>
          <a:p>
            <a:r>
              <a:rPr lang="en-US" dirty="0" smtClean="0"/>
              <a:t>Dry- brittle hair- 1 to 5 nodules </a:t>
            </a:r>
          </a:p>
          <a:p>
            <a:r>
              <a:rPr lang="en-US" dirty="0" smtClean="0"/>
              <a:t> associated disorders: </a:t>
            </a:r>
          </a:p>
          <a:p>
            <a:r>
              <a:rPr lang="en-US" dirty="0" err="1" smtClean="0"/>
              <a:t>Monilithix</a:t>
            </a:r>
            <a:r>
              <a:rPr lang="en-US" dirty="0" smtClean="0"/>
              <a:t>- pili </a:t>
            </a:r>
            <a:r>
              <a:rPr lang="en-US" dirty="0" err="1" smtClean="0"/>
              <a:t>Annulati</a:t>
            </a:r>
            <a:r>
              <a:rPr lang="en-US" dirty="0" smtClean="0"/>
              <a:t>- </a:t>
            </a:r>
            <a:r>
              <a:rPr lang="en-US" dirty="0" err="1" smtClean="0"/>
              <a:t>Netherton</a:t>
            </a:r>
            <a:r>
              <a:rPr lang="en-US" dirty="0" smtClean="0"/>
              <a:t> Syn. </a:t>
            </a:r>
          </a:p>
          <a:p>
            <a:pPr marL="109728" indent="0" rtl="1">
              <a:spcBef>
                <a:spcPct val="0"/>
              </a:spcBef>
              <a:buNone/>
            </a:pPr>
            <a:endParaRPr lang="fa-IR" sz="25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rtl="1">
              <a:spcBef>
                <a:spcPct val="0"/>
              </a:spcBef>
              <a:buNone/>
            </a:pP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dirty="0" smtClean="0"/>
              <a:t>avoid chemical and physical trauma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Trichorrhexis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nodosa</a:t>
            </a:r>
            <a:endParaRPr lang="fa-IR" sz="3600" dirty="0">
              <a:solidFill>
                <a:schemeClr val="accent1">
                  <a:lumMod val="75000"/>
                </a:schemeClr>
              </a:solidFill>
              <a:latin typeface="FrutigerLTStd-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39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Brittle hair + low Sulphur content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(Brittle hair+ Intellectual impairment+ Decreased fertility + Short stature)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PIBIDS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(all of them + photosensitivity +ichthyosis)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Trichothiodystrophy</a:t>
            </a:r>
            <a:endParaRPr lang="fa-IR" sz="3600" dirty="0">
              <a:solidFill>
                <a:schemeClr val="accent1">
                  <a:lumMod val="75000"/>
                </a:schemeClr>
              </a:solidFill>
              <a:latin typeface="FrutigerLTStd-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93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Trichoschisis</a:t>
            </a:r>
            <a:r>
              <a:rPr lang="en-US" dirty="0" smtClean="0"/>
              <a:t> (break cleanly)</a:t>
            </a:r>
          </a:p>
          <a:p>
            <a:r>
              <a:rPr lang="en-US" dirty="0" smtClean="0"/>
              <a:t>Flattened </a:t>
            </a:r>
          </a:p>
          <a:p>
            <a:r>
              <a:rPr lang="en-US" dirty="0" smtClean="0"/>
              <a:t>Alternative bright and dark zone</a:t>
            </a:r>
          </a:p>
          <a:p>
            <a:r>
              <a:rPr lang="en-US" dirty="0" smtClean="0"/>
              <a:t>Low Sulphur + low cysteine 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Pathology</a:t>
            </a: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8166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</a:t>
            </a:r>
          </a:p>
          <a:p>
            <a:r>
              <a:rPr lang="en-US" dirty="0" smtClean="0"/>
              <a:t>Short</a:t>
            </a:r>
          </a:p>
          <a:p>
            <a:r>
              <a:rPr lang="en-US" dirty="0" smtClean="0"/>
              <a:t>Brittle</a:t>
            </a:r>
          </a:p>
          <a:p>
            <a:r>
              <a:rPr lang="en-US" dirty="0" smtClean="0"/>
              <a:t>Degree of Alopecia</a:t>
            </a:r>
          </a:p>
          <a:p>
            <a:r>
              <a:rPr lang="en-US" dirty="0" smtClean="0"/>
              <a:t>Lamellar Ichthyosis 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</a:t>
            </a:r>
            <a:endParaRPr lang="fa-IR" sz="2500" dirty="0"/>
          </a:p>
        </p:txBody>
      </p:sp>
    </p:spTree>
    <p:extLst>
      <p:ext uri="{BB962C8B-B14F-4D97-AF65-F5344CB8AC3E}">
        <p14:creationId xmlns:p14="http://schemas.microsoft.com/office/powerpoint/2010/main" val="315188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4" name="Group 3"/>
          <p:cNvGrpSpPr/>
          <p:nvPr/>
        </p:nvGrpSpPr>
        <p:grpSpPr>
          <a:xfrm>
            <a:off x="533400" y="417443"/>
            <a:ext cx="8588025" cy="6105525"/>
            <a:chOff x="533400" y="417443"/>
            <a:chExt cx="8588025" cy="610552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17443"/>
              <a:ext cx="3788322" cy="610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783" y="1447800"/>
              <a:ext cx="4809642" cy="439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867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/>
              <a:t>Structural</a:t>
            </a:r>
            <a:r>
              <a:rPr lang="fa-IR" sz="3700" dirty="0"/>
              <a:t> </a:t>
            </a:r>
            <a:r>
              <a:rPr lang="en-US" sz="3700" dirty="0"/>
              <a:t>defect </a:t>
            </a:r>
            <a:br>
              <a:rPr lang="en-US" sz="3700" dirty="0"/>
            </a:br>
            <a:r>
              <a:rPr lang="en-US" sz="3700" dirty="0"/>
              <a:t>without increased Fragility  </a:t>
            </a:r>
            <a:endParaRPr lang="fa-IR" sz="3700" dirty="0"/>
          </a:p>
        </p:txBody>
      </p:sp>
    </p:spTree>
    <p:extLst>
      <p:ext uri="{BB962C8B-B14F-4D97-AF65-F5344CB8AC3E}">
        <p14:creationId xmlns:p14="http://schemas.microsoft.com/office/powerpoint/2010/main" val="40758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r>
              <a:rPr lang="en-US" dirty="0" smtClean="0"/>
              <a:t>Alternative light and dark bands along their length (sandy App. )</a:t>
            </a:r>
          </a:p>
          <a:p>
            <a:r>
              <a:rPr lang="en-US" dirty="0" smtClean="0"/>
              <a:t>Associated: Blue </a:t>
            </a:r>
            <a:r>
              <a:rPr lang="en-US" dirty="0" err="1" smtClean="0"/>
              <a:t>Nevuse</a:t>
            </a:r>
            <a:endParaRPr lang="en-US" dirty="0" smtClean="0"/>
          </a:p>
          <a:p>
            <a:r>
              <a:rPr lang="en-US" dirty="0" smtClean="0"/>
              <a:t>Bright app. In reflected light Due to air space in the cortex 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Pili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Annulati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(ringed hair)</a:t>
            </a:r>
            <a:endParaRPr lang="fa-IR" sz="4000" dirty="0">
              <a:solidFill>
                <a:schemeClr val="accent1">
                  <a:lumMod val="75000"/>
                </a:schemeClr>
              </a:solidFill>
              <a:latin typeface="FrutigerLTStd-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05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 marL="0" indent="0" algn="ctr">
              <a:buNone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Structural defects with increased fragility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73088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hair</a:t>
            </a:r>
          </a:p>
          <a:p>
            <a:r>
              <a:rPr lang="en-US" dirty="0" smtClean="0"/>
              <a:t>Sandy app. Of the shafts in light reflect</a:t>
            </a:r>
          </a:p>
          <a:p>
            <a:r>
              <a:rPr lang="en-US" dirty="0" smtClean="0"/>
              <a:t>Axillary hair </a:t>
            </a:r>
            <a:r>
              <a:rPr lang="en-US" dirty="0" smtClean="0">
                <a:sym typeface="Wingdings 3"/>
              </a:rPr>
              <a:t> involve</a:t>
            </a:r>
          </a:p>
          <a:p>
            <a:r>
              <a:rPr lang="en-US" dirty="0" smtClean="0">
                <a:sym typeface="Wingdings 3"/>
              </a:rPr>
              <a:t>Prognosis  good </a:t>
            </a:r>
            <a:r>
              <a:rPr lang="en-US" dirty="0" smtClean="0"/>
              <a:t> 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srgbClr val="DA1F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M.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6860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Tightly curled hair</a:t>
            </a:r>
          </a:p>
          <a:p>
            <a:r>
              <a:rPr lang="en-US" dirty="0" smtClean="0"/>
              <a:t>Four type: hereditary- familial- symmetrical circumscribed- woolly hair nevus)</a:t>
            </a:r>
          </a:p>
          <a:p>
            <a:r>
              <a:rPr lang="en-US" dirty="0" smtClean="0"/>
              <a:t>Finer hair</a:t>
            </a:r>
          </a:p>
          <a:p>
            <a:r>
              <a:rPr lang="en-US" dirty="0" smtClean="0"/>
              <a:t>Absence of cuticle</a:t>
            </a:r>
          </a:p>
          <a:p>
            <a:r>
              <a:rPr lang="en-US" dirty="0" err="1" smtClean="0"/>
              <a:t>Trichorrhexis</a:t>
            </a:r>
            <a:r>
              <a:rPr lang="en-US" dirty="0" smtClean="0"/>
              <a:t> </a:t>
            </a:r>
            <a:r>
              <a:rPr lang="en-US" dirty="0" err="1" smtClean="0"/>
              <a:t>nodosa</a:t>
            </a:r>
            <a:r>
              <a:rPr lang="en-US" dirty="0" smtClean="0"/>
              <a:t> (</a:t>
            </a:r>
            <a:r>
              <a:rPr lang="en-US" dirty="0" err="1" smtClean="0"/>
              <a:t>Assocciated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At birth </a:t>
            </a:r>
          </a:p>
          <a:p>
            <a:r>
              <a:rPr lang="en-US" dirty="0" smtClean="0"/>
              <a:t>Circumscribed area of scalp is tightly curled </a:t>
            </a:r>
          </a:p>
          <a:p>
            <a:r>
              <a:rPr lang="en-US" dirty="0" smtClean="0"/>
              <a:t>Paler hair</a:t>
            </a:r>
          </a:p>
          <a:p>
            <a:r>
              <a:rPr lang="en-US" dirty="0" smtClean="0"/>
              <a:t>Epidermal Nevus +(not same site)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Woolly hair</a:t>
            </a:r>
            <a:endParaRPr lang="fa-IR" sz="3600" dirty="0">
              <a:solidFill>
                <a:schemeClr val="accent1">
                  <a:lumMod val="75000"/>
                </a:schemeClr>
              </a:solidFill>
              <a:latin typeface="FrutigerLTStd-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18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94403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2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57213"/>
            <a:ext cx="630555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041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891"/>
          </a:xfrm>
        </p:spPr>
        <p:txBody>
          <a:bodyPr/>
          <a:lstStyle/>
          <a:p>
            <a:r>
              <a:rPr lang="en-US" dirty="0" smtClean="0"/>
              <a:t>Onset in adolescence</a:t>
            </a:r>
          </a:p>
          <a:p>
            <a:r>
              <a:rPr lang="en-US" dirty="0" smtClean="0"/>
              <a:t>Finer or course hair+ dry+ lusterless</a:t>
            </a:r>
          </a:p>
          <a:p>
            <a:r>
              <a:rPr lang="en-US" dirty="0" err="1" smtClean="0"/>
              <a:t>Anagen</a:t>
            </a:r>
            <a:r>
              <a:rPr lang="en-US" dirty="0" smtClean="0"/>
              <a:t> duration is reduced</a:t>
            </a:r>
          </a:p>
          <a:p>
            <a:r>
              <a:rPr lang="en-US" dirty="0" smtClean="0"/>
              <a:t>Gradually kinking in one region of the scalp</a:t>
            </a:r>
          </a:p>
          <a:p>
            <a:r>
              <a:rPr lang="en-US" dirty="0" smtClean="0"/>
              <a:t>No sharp line of involved and uninvolved</a:t>
            </a:r>
          </a:p>
          <a:p>
            <a:r>
              <a:rPr lang="en-US" dirty="0" smtClean="0"/>
              <a:t>Some Pt.: progress to male baldness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Acquired progressive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kinking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of the hair</a:t>
            </a:r>
            <a:endParaRPr lang="fa-IR" sz="3600" dirty="0">
              <a:solidFill>
                <a:schemeClr val="accent1">
                  <a:lumMod val="75000"/>
                </a:schemeClr>
              </a:solidFill>
              <a:latin typeface="FrutigerLTStd-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321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Triangular configuration of the shaft </a:t>
            </a:r>
          </a:p>
          <a:p>
            <a:r>
              <a:rPr lang="en-US" dirty="0" smtClean="0"/>
              <a:t>Well defined longitudinal depression </a:t>
            </a:r>
          </a:p>
          <a:p>
            <a:r>
              <a:rPr lang="en-US" dirty="0" smtClean="0"/>
              <a:t>Start 3 months – 12 years</a:t>
            </a:r>
          </a:p>
          <a:p>
            <a:r>
              <a:rPr lang="en-US" dirty="0" smtClean="0"/>
              <a:t>Normal length and volume + silvery color</a:t>
            </a:r>
          </a:p>
          <a:p>
            <a:r>
              <a:rPr lang="en-US" dirty="0" smtClean="0"/>
              <a:t>Resist all effort to brush or comb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sz="2500" b="1" dirty="0">
                <a:solidFill>
                  <a:srgbClr val="DA1F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Treatment:</a:t>
            </a:r>
            <a:r>
              <a:rPr lang="en-US" dirty="0" smtClean="0"/>
              <a:t> Biotin 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Uncombable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 hair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syndrome</a:t>
            </a: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/>
            </a:r>
            <a:br>
              <a:rPr lang="fa-IR" sz="3600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(pili triangular)</a:t>
            </a:r>
            <a:endParaRPr lang="fa-IR" sz="3600" dirty="0">
              <a:solidFill>
                <a:schemeClr val="accent1">
                  <a:lumMod val="75000"/>
                </a:schemeClr>
              </a:solidFill>
              <a:latin typeface="FrutigerLTStd-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698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7096125" cy="589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981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400" b="1" dirty="0">
                <a:solidFill>
                  <a:srgbClr val="2DA2BF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utigerLTStd-Black"/>
                <a:ea typeface="+mj-ea"/>
                <a:cs typeface="+mj-cs"/>
              </a:rPr>
              <a:t>Other abnormality</a:t>
            </a:r>
            <a:endParaRPr lang="fa-IR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2858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r>
              <a:rPr lang="en-US" dirty="0" smtClean="0"/>
              <a:t>Common</a:t>
            </a:r>
          </a:p>
          <a:p>
            <a:r>
              <a:rPr lang="en-US" dirty="0" err="1" smtClean="0"/>
              <a:t>Greensticle</a:t>
            </a:r>
            <a:r>
              <a:rPr lang="en-US" dirty="0" smtClean="0"/>
              <a:t> fracture of the hair shaft</a:t>
            </a:r>
          </a:p>
          <a:p>
            <a:r>
              <a:rPr lang="en-US" dirty="0" smtClean="0"/>
              <a:t>Intact cuticle</a:t>
            </a:r>
          </a:p>
          <a:p>
            <a:r>
              <a:rPr lang="en-US" dirty="0" smtClean="0"/>
              <a:t>Sulphur</a:t>
            </a:r>
            <a:r>
              <a:rPr lang="en-US" dirty="0" smtClean="0">
                <a:sym typeface="Wingdings 3"/>
              </a:rPr>
              <a:t>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</a:b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Trichoclasis</a:t>
            </a:r>
            <a:endParaRPr lang="fa-IR" sz="4400" dirty="0">
              <a:solidFill>
                <a:schemeClr val="accent1">
                  <a:lumMod val="75000"/>
                </a:schemeClr>
              </a:solidFill>
              <a:latin typeface="FrutigerLTStd-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575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 </a:t>
            </a:r>
            <a:r>
              <a:rPr lang="en-US" dirty="0" err="1" smtClean="0"/>
              <a:t>spliting</a:t>
            </a:r>
            <a:r>
              <a:rPr lang="en-US" dirty="0" smtClean="0"/>
              <a:t> (two or several division)</a:t>
            </a:r>
          </a:p>
          <a:p>
            <a:r>
              <a:rPr lang="en-US" dirty="0" smtClean="0"/>
              <a:t>Commonest macroscopic response of the hair shaft to chemical and physical trauma</a:t>
            </a:r>
          </a:p>
          <a:p>
            <a:pPr marL="109728" indent="0">
              <a:buNone/>
            </a:pPr>
            <a:endParaRPr lang="en-US" sz="2500" b="1" dirty="0" smtClean="0">
              <a:solidFill>
                <a:srgbClr val="DA1F28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09728" indent="0">
              <a:buNone/>
            </a:pPr>
            <a:r>
              <a:rPr lang="en-US" sz="2500" b="1" dirty="0" smtClean="0">
                <a:solidFill>
                  <a:srgbClr val="DA1F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Etiology</a:t>
            </a:r>
            <a:r>
              <a:rPr lang="en-US" sz="2500" b="1" dirty="0">
                <a:solidFill>
                  <a:srgbClr val="DA1F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lvl="1"/>
            <a:r>
              <a:rPr lang="en-US" dirty="0" smtClean="0"/>
              <a:t>Vigorous brushing</a:t>
            </a:r>
          </a:p>
          <a:p>
            <a:pPr lvl="1"/>
            <a:r>
              <a:rPr lang="en-US" dirty="0" smtClean="0"/>
              <a:t>Long hair</a:t>
            </a:r>
          </a:p>
          <a:p>
            <a:pPr lvl="1"/>
            <a:r>
              <a:rPr lang="en-US" dirty="0" smtClean="0"/>
              <a:t>Any congenital brittle hair</a:t>
            </a:r>
          </a:p>
          <a:p>
            <a:pPr lvl="1"/>
            <a:r>
              <a:rPr lang="en-US" dirty="0" smtClean="0"/>
              <a:t>Node of the pili </a:t>
            </a:r>
            <a:r>
              <a:rPr lang="en-US" dirty="0" err="1" smtClean="0"/>
              <a:t>torti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Trichoptilosis</a:t>
            </a: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7152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AD, hereditary nature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Pathology: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hair shaft beaded, break easily</a:t>
            </a:r>
          </a:p>
          <a:p>
            <a:r>
              <a:rPr lang="en-US" dirty="0" smtClean="0"/>
              <a:t>Elliptical Nodes (0.7-1 mm)</a:t>
            </a:r>
          </a:p>
          <a:p>
            <a:r>
              <a:rPr lang="en-US" dirty="0" smtClean="0"/>
              <a:t>Separated by narrower internodes</a:t>
            </a:r>
          </a:p>
          <a:p>
            <a:r>
              <a:rPr lang="en-US" dirty="0" smtClean="0"/>
              <a:t>Electron Microscopy:</a:t>
            </a:r>
          </a:p>
          <a:p>
            <a:pPr lvl="1"/>
            <a:r>
              <a:rPr lang="en-US" dirty="0" smtClean="0"/>
              <a:t>Node: Normal</a:t>
            </a:r>
          </a:p>
          <a:p>
            <a:pPr lvl="1"/>
            <a:r>
              <a:rPr lang="en-US" dirty="0" smtClean="0"/>
              <a:t>Internode: longitudinal ridge</a:t>
            </a:r>
          </a:p>
          <a:p>
            <a:pPr lvl="1"/>
            <a:r>
              <a:rPr lang="en-US" dirty="0" smtClean="0"/>
              <a:t>Follicle: wide and narrow zone corresponding to the node and internode</a:t>
            </a:r>
          </a:p>
          <a:p>
            <a:r>
              <a:rPr lang="en-US" dirty="0" smtClean="0"/>
              <a:t>Complete nodal complex was found in 24h. </a:t>
            </a:r>
          </a:p>
          <a:p>
            <a:r>
              <a:rPr lang="en-US" dirty="0" smtClean="0"/>
              <a:t>Intermittent Ant. Mitotic agent</a:t>
            </a:r>
            <a:r>
              <a:rPr lang="en-US" dirty="0" smtClean="0">
                <a:sym typeface="Wingdings 3"/>
              </a:rPr>
              <a:t> like lesion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Monilethrix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(beading of hair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)</a:t>
            </a:r>
            <a:endParaRPr lang="fa-I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500" b="1" dirty="0">
                <a:solidFill>
                  <a:srgbClr val="DA1F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Clinical: </a:t>
            </a:r>
          </a:p>
          <a:p>
            <a:pPr lvl="1"/>
            <a:r>
              <a:rPr lang="en-US" dirty="0" smtClean="0"/>
              <a:t>Women with dry and brittle hair</a:t>
            </a:r>
          </a:p>
          <a:p>
            <a:pPr lvl="1"/>
            <a:r>
              <a:rPr lang="en-US" dirty="0" smtClean="0"/>
              <a:t>Associated with T. </a:t>
            </a:r>
            <a:r>
              <a:rPr lang="en-US" dirty="0" err="1" smtClean="0"/>
              <a:t>Nodosa</a:t>
            </a:r>
            <a:r>
              <a:rPr lang="en-US" dirty="0" smtClean="0"/>
              <a:t> and </a:t>
            </a:r>
            <a:r>
              <a:rPr lang="en-US" dirty="0" err="1" smtClean="0"/>
              <a:t>trichocloss</a:t>
            </a:r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sz="2500" b="1" dirty="0">
                <a:solidFill>
                  <a:srgbClr val="DA1F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Occasional: </a:t>
            </a:r>
          </a:p>
          <a:p>
            <a:pPr lvl="1"/>
            <a:r>
              <a:rPr lang="en-US" dirty="0" smtClean="0"/>
              <a:t>Central </a:t>
            </a:r>
            <a:r>
              <a:rPr lang="en-US" dirty="0" err="1" smtClean="0"/>
              <a:t>trichoptilosis</a:t>
            </a:r>
            <a:r>
              <a:rPr lang="en-US" dirty="0" smtClean="0"/>
              <a:t> (tip not involve)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0870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papilla form hairs emerge through a single </a:t>
            </a:r>
            <a:r>
              <a:rPr lang="en-US" dirty="0" err="1" smtClean="0"/>
              <a:t>pilosebaceous</a:t>
            </a:r>
            <a:r>
              <a:rPr lang="en-US" dirty="0" smtClean="0"/>
              <a:t> canal</a:t>
            </a:r>
          </a:p>
          <a:p>
            <a:r>
              <a:rPr lang="en-US" dirty="0" smtClean="0"/>
              <a:t>2-8 matrices and papilla</a:t>
            </a:r>
          </a:p>
          <a:p>
            <a:r>
              <a:rPr lang="en-US" dirty="0" smtClean="0"/>
              <a:t>Face (along the line of Jaw)</a:t>
            </a:r>
          </a:p>
          <a:p>
            <a:r>
              <a:rPr lang="en-US" dirty="0" smtClean="0"/>
              <a:t>Recurrent inflammatory nodules</a:t>
            </a:r>
          </a:p>
          <a:p>
            <a:r>
              <a:rPr lang="en-US" dirty="0" smtClean="0"/>
              <a:t>Leave scar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sz="2500" b="1" dirty="0">
                <a:solidFill>
                  <a:srgbClr val="DA1F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Treatment: </a:t>
            </a:r>
          </a:p>
          <a:p>
            <a:pPr lvl="1"/>
            <a:r>
              <a:rPr lang="en-US" dirty="0" smtClean="0"/>
              <a:t>If plucked they regrow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Pili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multigemini</a:t>
            </a:r>
            <a:endParaRPr lang="fa-IR" sz="4400" dirty="0">
              <a:solidFill>
                <a:schemeClr val="accent1">
                  <a:lumMod val="75000"/>
                </a:schemeClr>
              </a:solidFill>
              <a:latin typeface="FrutigerLTStd-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117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change in the hair shaft due to cosmetic procedures</a:t>
            </a:r>
          </a:p>
          <a:p>
            <a:r>
              <a:rPr lang="en-US" dirty="0" smtClean="0"/>
              <a:t>Combing- brushing- bleaching- permanent waving</a:t>
            </a:r>
          </a:p>
          <a:p>
            <a:r>
              <a:rPr lang="en-US" dirty="0" err="1"/>
              <a:t>Trichorrhexis</a:t>
            </a:r>
            <a:r>
              <a:rPr lang="en-US" dirty="0" smtClean="0"/>
              <a:t> </a:t>
            </a:r>
            <a:r>
              <a:rPr lang="en-US" dirty="0" err="1" smtClean="0"/>
              <a:t>nodosa</a:t>
            </a:r>
            <a:r>
              <a:rPr lang="en-US" dirty="0" smtClean="0"/>
              <a:t> in the severest form of weathering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Weathering of the hair shaft</a:t>
            </a:r>
            <a:endParaRPr lang="fa-IR" sz="4400" dirty="0">
              <a:solidFill>
                <a:schemeClr val="accent1">
                  <a:lumMod val="75000"/>
                </a:schemeClr>
              </a:solidFill>
              <a:latin typeface="FrutigerLTStd-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361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7621"/>
            <a:ext cx="6858000" cy="62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664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10625" cy="623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44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endParaRPr lang="fa-IR" altLang="fa-IR" sz="4000" b="1" i="1" cap="none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a-IR" altLang="fa-IR" sz="2800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87044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609600" y="1219200"/>
            <a:ext cx="4724400" cy="89988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/>
                <a:ea typeface="Verdana"/>
                <a:cs typeface="Verdana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2321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birth: Normal</a:t>
            </a:r>
          </a:p>
          <a:p>
            <a:r>
              <a:rPr lang="en-US" dirty="0" smtClean="0"/>
              <a:t>Start: First Months</a:t>
            </a:r>
          </a:p>
          <a:p>
            <a:r>
              <a:rPr lang="en-US" dirty="0" smtClean="0"/>
              <a:t>Fragile beaded hair</a:t>
            </a:r>
          </a:p>
          <a:p>
            <a:r>
              <a:rPr lang="en-US" dirty="0" smtClean="0"/>
              <a:t>Follicular keratosis in nape and occiput (even total hair of body)</a:t>
            </a:r>
          </a:p>
          <a:p>
            <a:r>
              <a:rPr lang="en-US" dirty="0" smtClean="0"/>
              <a:t>Life long</a:t>
            </a:r>
          </a:p>
          <a:p>
            <a:r>
              <a:rPr lang="en-US" dirty="0" smtClean="0"/>
              <a:t>Spontaneous improvement (occasionally)</a:t>
            </a:r>
          </a:p>
          <a:p>
            <a:r>
              <a:rPr lang="en-US" dirty="0" smtClean="0"/>
              <a:t>Pregnancy and </a:t>
            </a:r>
            <a:r>
              <a:rPr lang="en-US" dirty="0" err="1" smtClean="0"/>
              <a:t>griseoufulivin</a:t>
            </a:r>
            <a:r>
              <a:rPr lang="en-US" dirty="0" smtClean="0"/>
              <a:t> </a:t>
            </a:r>
            <a:r>
              <a:rPr lang="en-US" dirty="0" smtClean="0">
                <a:sym typeface="Wingdings 3"/>
              </a:rPr>
              <a:t>Temporary improvement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Clinical 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Features: </a:t>
            </a:r>
            <a:endParaRPr lang="fa-IR" sz="2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42888"/>
            <a:ext cx="84201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65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6409"/>
            <a:ext cx="46863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37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</a:p>
          <a:p>
            <a:r>
              <a:rPr lang="en-US" dirty="0" smtClean="0"/>
              <a:t>Oral retinoid (some hair regrowth)</a:t>
            </a:r>
          </a:p>
          <a:p>
            <a:r>
              <a:rPr lang="en-US" dirty="0" smtClean="0"/>
              <a:t>Reduction of hair dressing trauma</a:t>
            </a: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Treatment </a:t>
            </a:r>
            <a:endParaRPr lang="fa-IR" sz="2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14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 hair + irregular intervals completely rotate through 180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 around long axis.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Associated 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isease: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Menkes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syndrome (copper defect)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Björnstad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(deafness) 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 (B.C.C)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Ectodermal dysplasia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Pili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torti</a:t>
            </a: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/>
            </a:r>
            <a:br>
              <a:rPr lang="fa-IR" sz="3600" dirty="0" smtClean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</a:b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FrutigerLTStd-Black"/>
                <a:ea typeface="+mn-ea"/>
                <a:cs typeface="+mn-cs"/>
              </a:rPr>
              <a:t>(twisting of hair)</a:t>
            </a:r>
            <a:endParaRPr lang="fa-IR" sz="2700" dirty="0">
              <a:solidFill>
                <a:schemeClr val="accent1">
                  <a:lumMod val="75000"/>
                </a:schemeClr>
              </a:solidFill>
              <a:latin typeface="FrutigerLTStd-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91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r>
              <a:rPr lang="en-US" dirty="0" smtClean="0"/>
              <a:t>AD</a:t>
            </a:r>
          </a:p>
          <a:p>
            <a:r>
              <a:rPr lang="en-US" dirty="0" smtClean="0"/>
              <a:t>Local inflammatory process </a:t>
            </a:r>
            <a:r>
              <a:rPr lang="en-US" sz="2400" dirty="0" smtClean="0"/>
              <a:t>(around </a:t>
            </a:r>
            <a:r>
              <a:rPr lang="en-US" sz="2400" dirty="0" err="1" smtClean="0"/>
              <a:t>ciratrical</a:t>
            </a:r>
            <a:r>
              <a:rPr lang="en-US" sz="2400" dirty="0" smtClean="0"/>
              <a:t> A.)</a:t>
            </a:r>
            <a:endParaRPr lang="en-US" dirty="0" smtClean="0"/>
          </a:p>
          <a:p>
            <a:r>
              <a:rPr lang="en-US" dirty="0" smtClean="0"/>
              <a:t>Acquired pili </a:t>
            </a:r>
            <a:r>
              <a:rPr lang="en-US" dirty="0" err="1" smtClean="0"/>
              <a:t>torti</a:t>
            </a:r>
            <a:r>
              <a:rPr lang="en-US" dirty="0" smtClean="0"/>
              <a:t> </a:t>
            </a:r>
            <a:r>
              <a:rPr lang="en-US" dirty="0" smtClean="0">
                <a:sym typeface="Wingdings 3"/>
              </a:rPr>
              <a:t> retinoid</a:t>
            </a: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Etiology</a:t>
            </a: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2602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at birth</a:t>
            </a:r>
          </a:p>
          <a:p>
            <a:r>
              <a:rPr lang="en-US" dirty="0" smtClean="0"/>
              <a:t>3 months (start)</a:t>
            </a:r>
          </a:p>
          <a:p>
            <a:r>
              <a:rPr lang="en-US" dirty="0" smtClean="0"/>
              <a:t>Brittle hair + break 5 cm at length </a:t>
            </a:r>
          </a:p>
          <a:p>
            <a:r>
              <a:rPr lang="en-US" dirty="0" smtClean="0"/>
              <a:t>Totally (short+ course+ stubble whole scalp)</a:t>
            </a:r>
          </a:p>
          <a:p>
            <a:r>
              <a:rPr lang="en-US" dirty="0" smtClean="0"/>
              <a:t>Spangled appearance in reflected light </a:t>
            </a:r>
          </a:p>
          <a:p>
            <a:r>
              <a:rPr lang="en-US" dirty="0" smtClean="0"/>
              <a:t>Occasionally: nail defect, keratosis pilaris, dental defect, MR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Clinical 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M. </a:t>
            </a:r>
            <a:endParaRPr lang="fa-IR" sz="2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795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503</TotalTime>
  <Words>724</Words>
  <Application>Microsoft Office PowerPoint</Application>
  <PresentationFormat>On-screen Show (4:3)</PresentationFormat>
  <Paragraphs>159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Abnormality of Hair Shaft</vt:lpstr>
      <vt:lpstr>Structural defects with increased fragility </vt:lpstr>
      <vt:lpstr>Monilethrix  (beading of hair)</vt:lpstr>
      <vt:lpstr>Clinical Features: </vt:lpstr>
      <vt:lpstr>PowerPoint Presentation</vt:lpstr>
      <vt:lpstr>Treatment </vt:lpstr>
      <vt:lpstr>Pili torti (twisting of hair)</vt:lpstr>
      <vt:lpstr>Etiology </vt:lpstr>
      <vt:lpstr>Clinical M. </vt:lpstr>
      <vt:lpstr>PowerPoint Presentation</vt:lpstr>
      <vt:lpstr>Netherton Syndrome (bamboo hair)</vt:lpstr>
      <vt:lpstr>Clinical M. </vt:lpstr>
      <vt:lpstr>Trichorrhexis nodosa</vt:lpstr>
      <vt:lpstr>Trichothiodystrophy</vt:lpstr>
      <vt:lpstr>Pathology </vt:lpstr>
      <vt:lpstr>Clinical M. </vt:lpstr>
      <vt:lpstr>PowerPoint Presentation</vt:lpstr>
      <vt:lpstr>Structural defect  without increased Fragility  </vt:lpstr>
      <vt:lpstr>Pili Annulati  (ringed hair)</vt:lpstr>
      <vt:lpstr>Clinical M. </vt:lpstr>
      <vt:lpstr>Woolly hair</vt:lpstr>
      <vt:lpstr>PowerPoint Presentation</vt:lpstr>
      <vt:lpstr>PowerPoint Presentation</vt:lpstr>
      <vt:lpstr>Acquired progressive kinking  of the hair</vt:lpstr>
      <vt:lpstr>Uncombable hair syndrome (pili triangular)</vt:lpstr>
      <vt:lpstr>PowerPoint Presentation</vt:lpstr>
      <vt:lpstr>PowerPoint Presentation</vt:lpstr>
      <vt:lpstr> Trichoclasis</vt:lpstr>
      <vt:lpstr>Trichoptilosis </vt:lpstr>
      <vt:lpstr>PowerPoint Presentation</vt:lpstr>
      <vt:lpstr>Pili multigemini</vt:lpstr>
      <vt:lpstr>Weathering of the hair shaft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Abnormality of Hair Shaft</dc:title>
  <dc:creator>user</dc:creator>
  <cp:lastModifiedBy>maryam</cp:lastModifiedBy>
  <cp:revision>34</cp:revision>
  <dcterms:created xsi:type="dcterms:W3CDTF">2020-12-28T04:43:38Z</dcterms:created>
  <dcterms:modified xsi:type="dcterms:W3CDTF">2020-12-31T07:41:50Z</dcterms:modified>
</cp:coreProperties>
</file>